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92" r:id="rId5"/>
    <p:sldId id="297" r:id="rId6"/>
    <p:sldId id="293" r:id="rId7"/>
    <p:sldId id="299" r:id="rId8"/>
    <p:sldId id="298" r:id="rId9"/>
    <p:sldId id="300" r:id="rId10"/>
    <p:sldId id="302" r:id="rId11"/>
    <p:sldId id="303" r:id="rId12"/>
    <p:sldId id="304" r:id="rId13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8" autoAdjust="0"/>
    <p:restoredTop sz="91774" autoAdjust="0"/>
  </p:normalViewPr>
  <p:slideViewPr>
    <p:cSldViewPr>
      <p:cViewPr varScale="1">
        <p:scale>
          <a:sx n="136" d="100"/>
          <a:sy n="136" d="100"/>
        </p:scale>
        <p:origin x="741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5073A7-3C55-4CC5-9A04-BB3C94F5248B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2ACB06-A81A-4141-9471-F7D43F32A08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Venture to the dark side has proven dangerous</a:t>
          </a:r>
        </a:p>
      </dgm:t>
    </dgm:pt>
    <dgm:pt modelId="{921A54A3-27B0-48A4-8636-8FB9B50614E9}" type="parTrans" cxnId="{BD95A271-F661-4EF0-910C-06BDAC1BB6C5}">
      <dgm:prSet/>
      <dgm:spPr/>
      <dgm:t>
        <a:bodyPr/>
        <a:lstStyle/>
        <a:p>
          <a:endParaRPr lang="en-US"/>
        </a:p>
      </dgm:t>
    </dgm:pt>
    <dgm:pt modelId="{2FCF7D34-7164-4D48-B37F-48C18FF8FA00}" type="sibTrans" cxnId="{BD95A271-F661-4EF0-910C-06BDAC1BB6C5}">
      <dgm:prSet/>
      <dgm:spPr/>
      <dgm:t>
        <a:bodyPr/>
        <a:lstStyle/>
        <a:p>
          <a:endParaRPr lang="en-US"/>
        </a:p>
      </dgm:t>
    </dgm:pt>
    <dgm:pt modelId="{D1830EAA-0DB0-4888-A8E7-75B201C9B847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 foreign enemy we named The </a:t>
          </a:r>
          <a:r>
            <a:rPr lang="en-US" dirty="0" err="1">
              <a:solidFill>
                <a:schemeClr val="tx1"/>
              </a:solidFill>
            </a:rPr>
            <a:t>Demshi</a:t>
          </a:r>
          <a:r>
            <a:rPr lang="en-US" dirty="0">
              <a:solidFill>
                <a:schemeClr val="tx1"/>
              </a:solidFill>
            </a:rPr>
            <a:t> destroyed our technologies and data</a:t>
          </a:r>
        </a:p>
      </dgm:t>
    </dgm:pt>
    <dgm:pt modelId="{3AC703B1-21BA-402B-914D-785CEC3FA4CB}" type="parTrans" cxnId="{A7CACD29-6B78-4902-A97A-49EDC5C38A37}">
      <dgm:prSet/>
      <dgm:spPr/>
      <dgm:t>
        <a:bodyPr/>
        <a:lstStyle/>
        <a:p>
          <a:endParaRPr lang="en-US"/>
        </a:p>
      </dgm:t>
    </dgm:pt>
    <dgm:pt modelId="{EE8E3CC0-B1A5-4629-9B42-9ACA3BADDB1F}" type="sibTrans" cxnId="{A7CACD29-6B78-4902-A97A-49EDC5C38A37}">
      <dgm:prSet/>
      <dgm:spPr/>
      <dgm:t>
        <a:bodyPr/>
        <a:lstStyle/>
        <a:p>
          <a:endParaRPr lang="en-US"/>
        </a:p>
      </dgm:t>
    </dgm:pt>
    <dgm:pt modelId="{4F704CF1-2602-4B1B-8C19-BBD9A61FDDA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Transportation to Earth was destroyed</a:t>
          </a:r>
        </a:p>
      </dgm:t>
    </dgm:pt>
    <dgm:pt modelId="{AE8E4A7F-2D38-4165-B59A-A5DE2FBDA5FF}" type="parTrans" cxnId="{B236CCC6-0013-4DE7-B35D-1998B3B78F15}">
      <dgm:prSet/>
      <dgm:spPr/>
      <dgm:t>
        <a:bodyPr/>
        <a:lstStyle/>
        <a:p>
          <a:endParaRPr lang="en-US"/>
        </a:p>
      </dgm:t>
    </dgm:pt>
    <dgm:pt modelId="{CFC2CE8E-3AFD-47EA-BCE0-15E38DE626A1}" type="sibTrans" cxnId="{B236CCC6-0013-4DE7-B35D-1998B3B78F15}">
      <dgm:prSet/>
      <dgm:spPr/>
      <dgm:t>
        <a:bodyPr/>
        <a:lstStyle/>
        <a:p>
          <a:endParaRPr lang="en-US"/>
        </a:p>
      </dgm:t>
    </dgm:pt>
    <dgm:pt modelId="{91A4406C-7D99-40E3-9169-2065E4D6841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Problematic disease turning humans into mindless, aggressive threats</a:t>
          </a:r>
        </a:p>
      </dgm:t>
    </dgm:pt>
    <dgm:pt modelId="{D91EDD29-983C-4920-9922-16178AD26E7A}" type="parTrans" cxnId="{C4999121-9EB0-4249-8DBB-62F55C058150}">
      <dgm:prSet/>
      <dgm:spPr/>
      <dgm:t>
        <a:bodyPr/>
        <a:lstStyle/>
        <a:p>
          <a:endParaRPr lang="en-US"/>
        </a:p>
      </dgm:t>
    </dgm:pt>
    <dgm:pt modelId="{2409DA04-3053-47BD-B24D-F675DAF51559}" type="sibTrans" cxnId="{C4999121-9EB0-4249-8DBB-62F55C058150}">
      <dgm:prSet/>
      <dgm:spPr/>
      <dgm:t>
        <a:bodyPr/>
        <a:lstStyle/>
        <a:p>
          <a:endParaRPr lang="en-US"/>
        </a:p>
      </dgm:t>
    </dgm:pt>
    <dgm:pt modelId="{3543E20D-2DBA-4639-BFDF-9253A95E062C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Resources are compromised</a:t>
          </a:r>
        </a:p>
      </dgm:t>
    </dgm:pt>
    <dgm:pt modelId="{9A1D50C6-82B8-4EBA-9492-695B373CBC6B}" type="parTrans" cxnId="{3D9B590A-8D03-478A-B585-F3064975C8BF}">
      <dgm:prSet/>
      <dgm:spPr/>
      <dgm:t>
        <a:bodyPr/>
        <a:lstStyle/>
        <a:p>
          <a:endParaRPr lang="en-US"/>
        </a:p>
      </dgm:t>
    </dgm:pt>
    <dgm:pt modelId="{16104773-453F-4CEB-A32F-54A845F4CEA4}" type="sibTrans" cxnId="{3D9B590A-8D03-478A-B585-F3064975C8BF}">
      <dgm:prSet/>
      <dgm:spPr/>
      <dgm:t>
        <a:bodyPr/>
        <a:lstStyle/>
        <a:p>
          <a:endParaRPr lang="en-US"/>
        </a:p>
      </dgm:t>
    </dgm:pt>
    <dgm:pt modelId="{AB775362-09F8-44D0-BD81-CFD2266811D9}" type="pres">
      <dgm:prSet presAssocID="{425073A7-3C55-4CC5-9A04-BB3C94F5248B}" presName="linear" presStyleCnt="0">
        <dgm:presLayoutVars>
          <dgm:animLvl val="lvl"/>
          <dgm:resizeHandles val="exact"/>
        </dgm:presLayoutVars>
      </dgm:prSet>
      <dgm:spPr/>
    </dgm:pt>
    <dgm:pt modelId="{0E6D986A-B70F-4F39-86A3-0864DC465A02}" type="pres">
      <dgm:prSet presAssocID="{F82ACB06-A81A-4141-9471-F7D43F32A08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5BD185D-CFBA-4484-AF88-1674E43C530B}" type="pres">
      <dgm:prSet presAssocID="{2FCF7D34-7164-4D48-B37F-48C18FF8FA00}" presName="spacer" presStyleCnt="0"/>
      <dgm:spPr/>
    </dgm:pt>
    <dgm:pt modelId="{625254CB-B0AE-40E1-BFB2-0F2EE3510B5B}" type="pres">
      <dgm:prSet presAssocID="{D1830EAA-0DB0-4888-A8E7-75B201C9B84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03B0A39-28EB-45BF-9977-C734B297D2EC}" type="pres">
      <dgm:prSet presAssocID="{EE8E3CC0-B1A5-4629-9B42-9ACA3BADDB1F}" presName="spacer" presStyleCnt="0"/>
      <dgm:spPr/>
    </dgm:pt>
    <dgm:pt modelId="{ED3C21DB-DD89-4B0C-8065-CC17439FFF7A}" type="pres">
      <dgm:prSet presAssocID="{4F704CF1-2602-4B1B-8C19-BBD9A61FDDA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3E5A5C0-C037-41EC-AD10-17BAD0DD75D4}" type="pres">
      <dgm:prSet presAssocID="{CFC2CE8E-3AFD-47EA-BCE0-15E38DE626A1}" presName="spacer" presStyleCnt="0"/>
      <dgm:spPr/>
    </dgm:pt>
    <dgm:pt modelId="{2355E899-CE40-4381-B8B8-B5CC9581D360}" type="pres">
      <dgm:prSet presAssocID="{91A4406C-7D99-40E3-9169-2065E4D6841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BD6EE10-F776-45B9-9FC7-83DB168B5860}" type="pres">
      <dgm:prSet presAssocID="{2409DA04-3053-47BD-B24D-F675DAF51559}" presName="spacer" presStyleCnt="0"/>
      <dgm:spPr/>
    </dgm:pt>
    <dgm:pt modelId="{8CF72981-7E6F-4AC8-B5F2-2EB6B639D67F}" type="pres">
      <dgm:prSet presAssocID="{3543E20D-2DBA-4639-BFDF-9253A95E062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D9B590A-8D03-478A-B585-F3064975C8BF}" srcId="{425073A7-3C55-4CC5-9A04-BB3C94F5248B}" destId="{3543E20D-2DBA-4639-BFDF-9253A95E062C}" srcOrd="4" destOrd="0" parTransId="{9A1D50C6-82B8-4EBA-9492-695B373CBC6B}" sibTransId="{16104773-453F-4CEB-A32F-54A845F4CEA4}"/>
    <dgm:cxn modelId="{71278F0A-10A9-47AD-BABA-D8E634C64838}" type="presOf" srcId="{3543E20D-2DBA-4639-BFDF-9253A95E062C}" destId="{8CF72981-7E6F-4AC8-B5F2-2EB6B639D67F}" srcOrd="0" destOrd="0" presId="urn:microsoft.com/office/officeart/2005/8/layout/vList2"/>
    <dgm:cxn modelId="{C4999121-9EB0-4249-8DBB-62F55C058150}" srcId="{425073A7-3C55-4CC5-9A04-BB3C94F5248B}" destId="{91A4406C-7D99-40E3-9169-2065E4D6841B}" srcOrd="3" destOrd="0" parTransId="{D91EDD29-983C-4920-9922-16178AD26E7A}" sibTransId="{2409DA04-3053-47BD-B24D-F675DAF51559}"/>
    <dgm:cxn modelId="{A7CACD29-6B78-4902-A97A-49EDC5C38A37}" srcId="{425073A7-3C55-4CC5-9A04-BB3C94F5248B}" destId="{D1830EAA-0DB0-4888-A8E7-75B201C9B847}" srcOrd="1" destOrd="0" parTransId="{3AC703B1-21BA-402B-914D-785CEC3FA4CB}" sibTransId="{EE8E3CC0-B1A5-4629-9B42-9ACA3BADDB1F}"/>
    <dgm:cxn modelId="{414A4B33-E5AE-4777-930B-CE53C872095B}" type="presOf" srcId="{D1830EAA-0DB0-4888-A8E7-75B201C9B847}" destId="{625254CB-B0AE-40E1-BFB2-0F2EE3510B5B}" srcOrd="0" destOrd="0" presId="urn:microsoft.com/office/officeart/2005/8/layout/vList2"/>
    <dgm:cxn modelId="{CE6A9C40-164C-4090-9EC1-B9FBF1703A52}" type="presOf" srcId="{4F704CF1-2602-4B1B-8C19-BBD9A61FDDA3}" destId="{ED3C21DB-DD89-4B0C-8065-CC17439FFF7A}" srcOrd="0" destOrd="0" presId="urn:microsoft.com/office/officeart/2005/8/layout/vList2"/>
    <dgm:cxn modelId="{E32A8E60-57DC-45D8-9298-3DF5C2B030F7}" type="presOf" srcId="{91A4406C-7D99-40E3-9169-2065E4D6841B}" destId="{2355E899-CE40-4381-B8B8-B5CC9581D360}" srcOrd="0" destOrd="0" presId="urn:microsoft.com/office/officeart/2005/8/layout/vList2"/>
    <dgm:cxn modelId="{BD95A271-F661-4EF0-910C-06BDAC1BB6C5}" srcId="{425073A7-3C55-4CC5-9A04-BB3C94F5248B}" destId="{F82ACB06-A81A-4141-9471-F7D43F32A08B}" srcOrd="0" destOrd="0" parTransId="{921A54A3-27B0-48A4-8636-8FB9B50614E9}" sibTransId="{2FCF7D34-7164-4D48-B37F-48C18FF8FA00}"/>
    <dgm:cxn modelId="{D509E6AE-441C-40F8-96D1-AB1F357D3F74}" type="presOf" srcId="{425073A7-3C55-4CC5-9A04-BB3C94F5248B}" destId="{AB775362-09F8-44D0-BD81-CFD2266811D9}" srcOrd="0" destOrd="0" presId="urn:microsoft.com/office/officeart/2005/8/layout/vList2"/>
    <dgm:cxn modelId="{B236CCC6-0013-4DE7-B35D-1998B3B78F15}" srcId="{425073A7-3C55-4CC5-9A04-BB3C94F5248B}" destId="{4F704CF1-2602-4B1B-8C19-BBD9A61FDDA3}" srcOrd="2" destOrd="0" parTransId="{AE8E4A7F-2D38-4165-B59A-A5DE2FBDA5FF}" sibTransId="{CFC2CE8E-3AFD-47EA-BCE0-15E38DE626A1}"/>
    <dgm:cxn modelId="{7A7223EB-2709-4402-8AC4-E7BD50AF013E}" type="presOf" srcId="{F82ACB06-A81A-4141-9471-F7D43F32A08B}" destId="{0E6D986A-B70F-4F39-86A3-0864DC465A02}" srcOrd="0" destOrd="0" presId="urn:microsoft.com/office/officeart/2005/8/layout/vList2"/>
    <dgm:cxn modelId="{84D27CCC-03CE-4CE5-9C5F-D35D35539188}" type="presParOf" srcId="{AB775362-09F8-44D0-BD81-CFD2266811D9}" destId="{0E6D986A-B70F-4F39-86A3-0864DC465A02}" srcOrd="0" destOrd="0" presId="urn:microsoft.com/office/officeart/2005/8/layout/vList2"/>
    <dgm:cxn modelId="{F33B7EC4-85CA-4FD1-A586-EE184E58788F}" type="presParOf" srcId="{AB775362-09F8-44D0-BD81-CFD2266811D9}" destId="{25BD185D-CFBA-4484-AF88-1674E43C530B}" srcOrd="1" destOrd="0" presId="urn:microsoft.com/office/officeart/2005/8/layout/vList2"/>
    <dgm:cxn modelId="{D3C2A233-1285-47F3-B7D9-C774778564FD}" type="presParOf" srcId="{AB775362-09F8-44D0-BD81-CFD2266811D9}" destId="{625254CB-B0AE-40E1-BFB2-0F2EE3510B5B}" srcOrd="2" destOrd="0" presId="urn:microsoft.com/office/officeart/2005/8/layout/vList2"/>
    <dgm:cxn modelId="{8D3AA758-E39B-4C53-8360-F59213FAA6E4}" type="presParOf" srcId="{AB775362-09F8-44D0-BD81-CFD2266811D9}" destId="{703B0A39-28EB-45BF-9977-C734B297D2EC}" srcOrd="3" destOrd="0" presId="urn:microsoft.com/office/officeart/2005/8/layout/vList2"/>
    <dgm:cxn modelId="{03A13CE3-7028-4129-AF4B-55FD47A1391E}" type="presParOf" srcId="{AB775362-09F8-44D0-BD81-CFD2266811D9}" destId="{ED3C21DB-DD89-4B0C-8065-CC17439FFF7A}" srcOrd="4" destOrd="0" presId="urn:microsoft.com/office/officeart/2005/8/layout/vList2"/>
    <dgm:cxn modelId="{08120CAA-D677-4D05-B59A-A13FA3C9C716}" type="presParOf" srcId="{AB775362-09F8-44D0-BD81-CFD2266811D9}" destId="{33E5A5C0-C037-41EC-AD10-17BAD0DD75D4}" srcOrd="5" destOrd="0" presId="urn:microsoft.com/office/officeart/2005/8/layout/vList2"/>
    <dgm:cxn modelId="{D5B89182-B208-4F2F-B8BA-162708193239}" type="presParOf" srcId="{AB775362-09F8-44D0-BD81-CFD2266811D9}" destId="{2355E899-CE40-4381-B8B8-B5CC9581D360}" srcOrd="6" destOrd="0" presId="urn:microsoft.com/office/officeart/2005/8/layout/vList2"/>
    <dgm:cxn modelId="{50B1FD09-CB2C-43FE-880E-67383F6F8311}" type="presParOf" srcId="{AB775362-09F8-44D0-BD81-CFD2266811D9}" destId="{2BD6EE10-F776-45B9-9FC7-83DB168B5860}" srcOrd="7" destOrd="0" presId="urn:microsoft.com/office/officeart/2005/8/layout/vList2"/>
    <dgm:cxn modelId="{39CAFF05-A528-4E05-90DA-2B879AB9E9B8}" type="presParOf" srcId="{AB775362-09F8-44D0-BD81-CFD2266811D9}" destId="{8CF72981-7E6F-4AC8-B5F2-2EB6B639D67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D986A-B70F-4F39-86A3-0864DC465A02}">
      <dsp:nvSpPr>
        <dsp:cNvPr id="0" name=""/>
        <dsp:cNvSpPr/>
      </dsp:nvSpPr>
      <dsp:spPr>
        <a:xfrm>
          <a:off x="0" y="36920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Venture to the dark side has proven dangerous</a:t>
          </a:r>
        </a:p>
      </dsp:txBody>
      <dsp:txXfrm>
        <a:off x="34954" y="404155"/>
        <a:ext cx="3968692" cy="646132"/>
      </dsp:txXfrm>
    </dsp:sp>
    <dsp:sp modelId="{625254CB-B0AE-40E1-BFB2-0F2EE3510B5B}">
      <dsp:nvSpPr>
        <dsp:cNvPr id="0" name=""/>
        <dsp:cNvSpPr/>
      </dsp:nvSpPr>
      <dsp:spPr>
        <a:xfrm>
          <a:off x="0" y="113708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A foreign enemy we named The </a:t>
          </a:r>
          <a:r>
            <a:rPr lang="en-US" sz="1800" kern="1200" dirty="0" err="1">
              <a:solidFill>
                <a:schemeClr val="tx1"/>
              </a:solidFill>
            </a:rPr>
            <a:t>Demshi</a:t>
          </a:r>
          <a:r>
            <a:rPr lang="en-US" sz="1800" kern="1200" dirty="0">
              <a:solidFill>
                <a:schemeClr val="tx1"/>
              </a:solidFill>
            </a:rPr>
            <a:t> destroyed our technologies and data</a:t>
          </a:r>
        </a:p>
      </dsp:txBody>
      <dsp:txXfrm>
        <a:off x="34954" y="1172035"/>
        <a:ext cx="3968692" cy="646132"/>
      </dsp:txXfrm>
    </dsp:sp>
    <dsp:sp modelId="{ED3C21DB-DD89-4B0C-8065-CC17439FFF7A}">
      <dsp:nvSpPr>
        <dsp:cNvPr id="0" name=""/>
        <dsp:cNvSpPr/>
      </dsp:nvSpPr>
      <dsp:spPr>
        <a:xfrm>
          <a:off x="0" y="190496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Transportation to Earth was destroyed</a:t>
          </a:r>
        </a:p>
      </dsp:txBody>
      <dsp:txXfrm>
        <a:off x="34954" y="1939915"/>
        <a:ext cx="3968692" cy="646132"/>
      </dsp:txXfrm>
    </dsp:sp>
    <dsp:sp modelId="{2355E899-CE40-4381-B8B8-B5CC9581D360}">
      <dsp:nvSpPr>
        <dsp:cNvPr id="0" name=""/>
        <dsp:cNvSpPr/>
      </dsp:nvSpPr>
      <dsp:spPr>
        <a:xfrm>
          <a:off x="0" y="267284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Problematic disease turning humans into mindless, aggressive threats</a:t>
          </a:r>
        </a:p>
      </dsp:txBody>
      <dsp:txXfrm>
        <a:off x="34954" y="2707795"/>
        <a:ext cx="3968692" cy="646132"/>
      </dsp:txXfrm>
    </dsp:sp>
    <dsp:sp modelId="{8CF72981-7E6F-4AC8-B5F2-2EB6B639D67F}">
      <dsp:nvSpPr>
        <dsp:cNvPr id="0" name=""/>
        <dsp:cNvSpPr/>
      </dsp:nvSpPr>
      <dsp:spPr>
        <a:xfrm>
          <a:off x="0" y="3440721"/>
          <a:ext cx="4038600" cy="7160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38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85000"/>
              </a:schemeClr>
            </a:gs>
            <a:gs pos="4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3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92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83000"/>
                <a:satMod val="10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48000"/>
                <a:satMod val="150000"/>
              </a:schemeClr>
            </a:gs>
          </a:gsLst>
          <a:lin ang="5400000" scaled="0"/>
        </a:gradFill>
        <a:ln>
          <a:noFill/>
        </a:ln>
        <a:effectLst>
          <a:glow rad="101500">
            <a:schemeClr val="accent1">
              <a:hueOff val="0"/>
              <a:satOff val="0"/>
              <a:lumOff val="0"/>
              <a:alphaOff val="0"/>
              <a:alpha val="42000"/>
              <a:satMod val="120000"/>
            </a:schemeClr>
          </a:glow>
        </a:effectLst>
        <a:scene3d>
          <a:camera prst="orthographicFront" fov="0">
            <a:rot lat="0" lon="0" rev="0"/>
          </a:camera>
          <a:lightRig rig="glow" dir="t">
            <a:rot lat="0" lon="0" rev="4800000"/>
          </a:lightRig>
        </a:scene3d>
        <a:sp3d prstMaterial="powder">
          <a:bevelT w="50800" h="50800"/>
          <a:contourClr>
            <a:schemeClr val="accen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Resources are compromised</a:t>
          </a:r>
        </a:p>
      </dsp:txBody>
      <dsp:txXfrm>
        <a:off x="34954" y="3475675"/>
        <a:ext cx="3968692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11/6/2021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gif>
</file>

<file path=ppt/media/image14.jpeg>
</file>

<file path=ppt/media/image2.jpeg>
</file>

<file path=ppt/media/image3.jp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11/6/2021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11/6/2021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They Hunger from the satellites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Introducing…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Drew </a:t>
            </a:r>
            <a:r>
              <a:rPr lang="en-US" dirty="0" err="1"/>
              <a:t>jensen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dirty="0"/>
              <a:t>Data Dictionary Visionary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Mad Columnist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62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Muhammad Bilal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838200"/>
          </a:xfrm>
        </p:spPr>
        <p:txBody>
          <a:bodyPr/>
          <a:lstStyle/>
          <a:p>
            <a:pPr marL="68580" indent="0">
              <a:buNone/>
            </a:pPr>
            <a:r>
              <a:rPr lang="en-US" dirty="0"/>
              <a:t>ERD Designer</a:t>
            </a:r>
            <a:br>
              <a:rPr lang="en-US" dirty="0"/>
            </a:br>
            <a:r>
              <a:rPr lang="en-US" sz="1600" dirty="0"/>
              <a:t>a.k.a. The Relationship Expert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Caleb </a:t>
            </a:r>
            <a:r>
              <a:rPr lang="en-US" dirty="0" err="1"/>
              <a:t>halvorson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dirty="0"/>
              <a:t>Database Engineer</a:t>
            </a:r>
            <a:br>
              <a:rPr lang="en-US" dirty="0"/>
            </a:br>
            <a:r>
              <a:rPr lang="en-US" sz="1600" dirty="0" err="1"/>
              <a:t>a.k.a</a:t>
            </a:r>
            <a:r>
              <a:rPr lang="en-US" sz="1600" dirty="0"/>
              <a:t> The Cog of Creation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2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Joshua tiemens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dirty="0"/>
              <a:t>Communicator</a:t>
            </a:r>
          </a:p>
          <a:p>
            <a:pPr marL="68580" indent="0">
              <a:buNone/>
            </a:pPr>
            <a:r>
              <a:rPr lang="en-US" sz="1600" dirty="0"/>
              <a:t>a.k.a. The Deranged Storyteller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670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D747-5EC0-47E8-A14F-E8542E00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Events thus transpired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B9F77F-0B5E-4F88-87F7-EFFA52F961C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54388288"/>
              </p:ext>
            </p:extLst>
          </p:nvPr>
        </p:nvGraphicFramePr>
        <p:xfrm>
          <a:off x="4655344" y="13716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ix Reasons NASA Should Build a Research Base on the Moon">
            <a:extLst>
              <a:ext uri="{FF2B5EF4-FFF2-40B4-BE49-F238E27FC236}">
                <a16:creationId xmlns:a16="http://schemas.microsoft.com/office/drawing/2014/main" id="{AC4D38CF-939D-4B61-A873-C887573A928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49" y="3733800"/>
            <a:ext cx="3427008" cy="2570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gns and Symptoms of an Infected Cut or Wound">
            <a:extLst>
              <a:ext uri="{FF2B5EF4-FFF2-40B4-BE49-F238E27FC236}">
                <a16:creationId xmlns:a16="http://schemas.microsoft.com/office/drawing/2014/main" id="{AD346747-132A-4D9F-98C9-FB9E75C87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07695"/>
            <a:ext cx="2946400" cy="247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793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Placeholder 1">
            <a:extLst>
              <a:ext uri="{FF2B5EF4-FFF2-40B4-BE49-F238E27FC236}">
                <a16:creationId xmlns:a16="http://schemas.microsoft.com/office/drawing/2014/main" id="{C95FAEFD-8033-4625-9734-DD384A360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3" name="Text Placeholder 2">
            <a:extLst>
              <a:ext uri="{FF2B5EF4-FFF2-40B4-BE49-F238E27FC236}">
                <a16:creationId xmlns:a16="http://schemas.microsoft.com/office/drawing/2014/main" id="{F6CA9849-CB76-4D30-B0E2-2D2F25661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2054" name="Content Placeholder 3">
            <a:extLst>
              <a:ext uri="{FF2B5EF4-FFF2-40B4-BE49-F238E27FC236}">
                <a16:creationId xmlns:a16="http://schemas.microsoft.com/office/drawing/2014/main" id="{4D6DCAFF-E582-44F9-B903-855F2B5F4AC4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/>
          <a:p>
            <a:r>
              <a:rPr lang="en-US" dirty="0"/>
              <a:t>Our data originally tracked resources of production</a:t>
            </a:r>
          </a:p>
          <a:p>
            <a:r>
              <a:rPr lang="en-US" dirty="0"/>
              <a:t>Our goods had a consistent transfer rate</a:t>
            </a:r>
          </a:p>
          <a:p>
            <a:r>
              <a:rPr lang="en-US" dirty="0"/>
              <a:t>Productivity reports proved resource promise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A4F0B7-78B1-4C1F-B747-4F76AED2E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Our control on data (drew)</a:t>
            </a:r>
          </a:p>
        </p:txBody>
      </p:sp>
      <p:pic>
        <p:nvPicPr>
          <p:cNvPr id="2058" name="Picture 10" descr="ESD Moon Base | Independence Day Wiki | Fandom">
            <a:extLst>
              <a:ext uri="{FF2B5EF4-FFF2-40B4-BE49-F238E27FC236}">
                <a16:creationId xmlns:a16="http://schemas.microsoft.com/office/drawing/2014/main" id="{97AD9663-781B-4CA0-A7F1-20877A6A7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694396"/>
            <a:ext cx="4419600" cy="185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here May be Thick Ice Deposits on the Moon and Mercury - Universe Today">
            <a:extLst>
              <a:ext uri="{FF2B5EF4-FFF2-40B4-BE49-F238E27FC236}">
                <a16:creationId xmlns:a16="http://schemas.microsoft.com/office/drawing/2014/main" id="{4EB74741-19CA-4C3F-B7AA-1C02C7AC9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352800"/>
            <a:ext cx="2438400" cy="17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Qs about hydrogen gas generation">
            <a:extLst>
              <a:ext uri="{FF2B5EF4-FFF2-40B4-BE49-F238E27FC236}">
                <a16:creationId xmlns:a16="http://schemas.microsoft.com/office/drawing/2014/main" id="{8E12F913-A7BA-4FE6-94BC-A2EC34C0D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70" y="3000122"/>
            <a:ext cx="1978025" cy="123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226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3C9D70-7473-499E-AEC8-21125591B2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B61A0-9F6B-41C4-ACB2-0F65F2528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5C2C7-FF82-4597-A7EB-00C5EBA1AC25}"/>
              </a:ext>
            </a:extLst>
          </p:cNvPr>
          <p:cNvSpPr>
            <a:spLocks noGrp="1"/>
          </p:cNvSpPr>
          <p:nvPr>
            <p:ph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Majority of our systems have suffered great damage</a:t>
            </a:r>
          </a:p>
          <a:p>
            <a:r>
              <a:rPr lang="en-US" sz="2000" dirty="0"/>
              <a:t>Infected rate continues to grow, and vaccine studies haven’t progressed</a:t>
            </a:r>
          </a:p>
          <a:p>
            <a:r>
              <a:rPr lang="en-US" sz="2000" dirty="0"/>
              <a:t>Main mission is still a priority</a:t>
            </a:r>
          </a:p>
          <a:p>
            <a:r>
              <a:rPr lang="en-US" sz="2000" dirty="0"/>
              <a:t>Trade routes have reduced</a:t>
            </a:r>
          </a:p>
          <a:p>
            <a:r>
              <a:rPr lang="en-US" sz="2000" dirty="0"/>
              <a:t>Bases are being sieged by the infected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B81FD-313B-4A18-9823-F4C436D3FCB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25EC82E-60BD-4E30-9AAC-4A4F67B9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disaster (drew)</a:t>
            </a:r>
          </a:p>
        </p:txBody>
      </p:sp>
      <p:pic>
        <p:nvPicPr>
          <p:cNvPr id="7" name="Picture 4" descr="Zombies Infiltrate The Moon In Black Ops Rezurrection Trailer - Game  Informer">
            <a:extLst>
              <a:ext uri="{FF2B5EF4-FFF2-40B4-BE49-F238E27FC236}">
                <a16:creationId xmlns:a16="http://schemas.microsoft.com/office/drawing/2014/main" id="{863A8934-B553-460D-9132-A20A1CEDC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819400"/>
            <a:ext cx="2362200" cy="132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ire at Bitcoin Mine Destroys Millions in Equipment | Data Center Knowledge">
            <a:extLst>
              <a:ext uri="{FF2B5EF4-FFF2-40B4-BE49-F238E27FC236}">
                <a16:creationId xmlns:a16="http://schemas.microsoft.com/office/drawing/2014/main" id="{93473E2E-4B4A-4FBD-9EF8-8D6F30B18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430" y="3822701"/>
            <a:ext cx="213309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owards a cure: Insulin100 scientific conference draws world&amp;#39;s leading  diabetes researchers">
            <a:extLst>
              <a:ext uri="{FF2B5EF4-FFF2-40B4-BE49-F238E27FC236}">
                <a16:creationId xmlns:a16="http://schemas.microsoft.com/office/drawing/2014/main" id="{E2A2A9D0-243A-4825-922B-27CE18FC6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818" y="4851402"/>
            <a:ext cx="1981200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585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24D1FAB3-CB09-45B7-8416-AA108993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638A604C-A6D1-4FF5-BA96-A6918B9C1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FF1A0-1373-4AC3-B28E-0F28D47B6D36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>
            <a:normAutofit/>
          </a:bodyPr>
          <a:lstStyle/>
          <a:p>
            <a:r>
              <a:rPr lang="en-US" dirty="0"/>
              <a:t>Tracking infected and their attributes</a:t>
            </a:r>
          </a:p>
          <a:p>
            <a:r>
              <a:rPr lang="en-US" dirty="0"/>
              <a:t>Tracking resources</a:t>
            </a:r>
          </a:p>
          <a:p>
            <a:r>
              <a:rPr lang="en-US" dirty="0"/>
              <a:t>Tracking Miners, Growers, Scientists, and Military</a:t>
            </a:r>
          </a:p>
          <a:p>
            <a:r>
              <a:rPr lang="en-US" dirty="0"/>
              <a:t>Tracking base operations and hostile locations</a:t>
            </a:r>
          </a:p>
          <a:p>
            <a:r>
              <a:rPr lang="en-US" dirty="0"/>
              <a:t>Tracking colonists and skills</a:t>
            </a:r>
          </a:p>
          <a:p>
            <a:r>
              <a:rPr lang="en-US" dirty="0"/>
              <a:t>Population control</a:t>
            </a:r>
          </a:p>
        </p:txBody>
      </p:sp>
      <p:pic>
        <p:nvPicPr>
          <p:cNvPr id="1028" name="Picture 4" descr="White House Paves Policy For Nuke-Powered Rockets &amp;amp; Reactors On Moon -  Breaking Defense Breaking Defense - Defense industry news, analysis and  commentary">
            <a:extLst>
              <a:ext uri="{FF2B5EF4-FFF2-40B4-BE49-F238E27FC236}">
                <a16:creationId xmlns:a16="http://schemas.microsoft.com/office/drawing/2014/main" id="{09DCAB75-DED8-4651-B0B6-E6265BD338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2" r="27482"/>
          <a:stretch/>
        </p:blipFill>
        <p:spPr bwMode="auto">
          <a:xfrm>
            <a:off x="6622214" y="2514600"/>
            <a:ext cx="2060575" cy="201855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39F7D99-348F-4CEC-91AC-0DEA1A531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Our focus (drew)</a:t>
            </a:r>
          </a:p>
        </p:txBody>
      </p:sp>
      <p:pic>
        <p:nvPicPr>
          <p:cNvPr id="1032" name="Picture 8" descr="Apollo 17 Experiments - Lunar Surface Gravimeter">
            <a:extLst>
              <a:ext uri="{FF2B5EF4-FFF2-40B4-BE49-F238E27FC236}">
                <a16:creationId xmlns:a16="http://schemas.microsoft.com/office/drawing/2014/main" id="{0A2835C7-1F71-44F1-A875-77C17D541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044" y="3581400"/>
            <a:ext cx="2361373" cy="238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urope unveils plans to bring &amp;#39;GPS&amp;#39; and Skype to the moon with satellites |  Space">
            <a:extLst>
              <a:ext uri="{FF2B5EF4-FFF2-40B4-BE49-F238E27FC236}">
                <a16:creationId xmlns:a16="http://schemas.microsoft.com/office/drawing/2014/main" id="{8D7BABB3-15C4-4643-9AB5-13B6C7F11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5029200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353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1141</TotalTime>
  <Words>201</Words>
  <Application>Microsoft Office PowerPoint</Application>
  <PresentationFormat>On-screen Show (4:3)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Microsoft Sans Serif</vt:lpstr>
      <vt:lpstr>Wingdings</vt:lpstr>
      <vt:lpstr>Wingdings 2</vt:lpstr>
      <vt:lpstr>Wingdings 3</vt:lpstr>
      <vt:lpstr>IntroducingPowerPoint2007</vt:lpstr>
      <vt:lpstr>They Hunger from the satellites</vt:lpstr>
      <vt:lpstr>Drew jensen</vt:lpstr>
      <vt:lpstr>Muhammad Bilal</vt:lpstr>
      <vt:lpstr>Caleb halvorson</vt:lpstr>
      <vt:lpstr>Joshua tiemens</vt:lpstr>
      <vt:lpstr>Events thus transpired</vt:lpstr>
      <vt:lpstr>Our control on data (drew)</vt:lpstr>
      <vt:lpstr>Our disaster (drew)</vt:lpstr>
      <vt:lpstr>Our focus (drew)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They Hunger from the satellites</dc:title>
  <dc:creator>Tiemens, Joshua A</dc:creator>
  <cp:lastModifiedBy>Tiemens, Joshua A</cp:lastModifiedBy>
  <cp:revision>8</cp:revision>
  <dcterms:created xsi:type="dcterms:W3CDTF">2021-11-02T19:26:59Z</dcterms:created>
  <dcterms:modified xsi:type="dcterms:W3CDTF">2021-11-07T00:41:23Z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